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8e4e01961ce42ff" /><Relationship Type="http://schemas.openxmlformats.org/officeDocument/2006/relationships/extended-properties" Target="/docProps/app.xml" Id="R17280d69e1604037" /><Relationship Type="http://schemas.openxmlformats.org/officeDocument/2006/relationships/officeDocument" Target="/ppt/presentation.xml" Id="R256890ef0a544ea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afa41cac05842b3"/>
  </p:sldMasterIdLst>
  <p:notesMasterIdLst>
    <p:notesMasterId xmlns:r="http://schemas.openxmlformats.org/officeDocument/2006/relationships" r:id="R087d2d9d01644927"/>
  </p:notesMasterIdLst>
  <p:sldIdLst>
    <p:sldId xmlns:r="http://schemas.openxmlformats.org/officeDocument/2006/relationships" id="256" r:id="R2a20a3a5b5d748d3"/>
    <p:sldId xmlns:r="http://schemas.openxmlformats.org/officeDocument/2006/relationships" id="257" r:id="R6035b4b9599446cb"/>
    <p:sldId xmlns:r="http://schemas.openxmlformats.org/officeDocument/2006/relationships" id="258" r:id="R3bbefdad6aa049ad"/>
    <p:sldId xmlns:r="http://schemas.openxmlformats.org/officeDocument/2006/relationships" id="259" r:id="Ra123eee950e64d19"/>
    <p:sldId xmlns:r="http://schemas.openxmlformats.org/officeDocument/2006/relationships" id="260" r:id="Raae87ebf68174493"/>
    <p:sldId xmlns:r="http://schemas.openxmlformats.org/officeDocument/2006/relationships" id="261" r:id="Raccf3c04fe594b19"/>
    <p:sldId xmlns:r="http://schemas.openxmlformats.org/officeDocument/2006/relationships" id="262" r:id="Rf746a4c0942541e5"/>
    <p:sldId xmlns:r="http://schemas.openxmlformats.org/officeDocument/2006/relationships" id="263" r:id="Rf4a49c24cfda4ade"/>
    <p:sldId xmlns:r="http://schemas.openxmlformats.org/officeDocument/2006/relationships" id="264" r:id="R0a5b159a47694117"/>
    <p:sldId xmlns:r="http://schemas.openxmlformats.org/officeDocument/2006/relationships" id="265" r:id="Rad6df696f7514ce0"/>
    <p:sldId xmlns:r="http://schemas.openxmlformats.org/officeDocument/2006/relationships" id="266" r:id="R997031d9c09d4331"/>
    <p:sldId xmlns:r="http://schemas.openxmlformats.org/officeDocument/2006/relationships" id="267" r:id="R6d965656fe7645b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2a0448d998248b3" /><Relationship Type="http://schemas.openxmlformats.org/officeDocument/2006/relationships/slideMaster" Target="/ppt/slideMasters/slideMaster1.xml" Id="R3afa41cac05842b3" /><Relationship Type="http://schemas.openxmlformats.org/officeDocument/2006/relationships/notesMaster" Target="/ppt/notesMasters/notesMaster1.xml" Id="R087d2d9d01644927" /><Relationship Type="http://schemas.openxmlformats.org/officeDocument/2006/relationships/presProps" Target="/ppt/presProps.xml" Id="R2a754112c1cb4343" /><Relationship Type="http://schemas.openxmlformats.org/officeDocument/2006/relationships/tableStyles" Target="/ppt/tableStyles.xml" Id="Red83816a2c454d08" /><Relationship Type="http://schemas.openxmlformats.org/officeDocument/2006/relationships/slide" Target="/ppt/slides/slide1.xml" Id="R2a20a3a5b5d748d3" /><Relationship Type="http://schemas.openxmlformats.org/officeDocument/2006/relationships/slide" Target="/ppt/slides/slide2.xml" Id="R6035b4b9599446cb" /><Relationship Type="http://schemas.openxmlformats.org/officeDocument/2006/relationships/slide" Target="/ppt/slides/slide3.xml" Id="R3bbefdad6aa049ad" /><Relationship Type="http://schemas.openxmlformats.org/officeDocument/2006/relationships/slide" Target="/ppt/slides/slide4.xml" Id="Ra123eee950e64d19" /><Relationship Type="http://schemas.openxmlformats.org/officeDocument/2006/relationships/slide" Target="/ppt/slides/slide5.xml" Id="Raae87ebf68174493" /><Relationship Type="http://schemas.openxmlformats.org/officeDocument/2006/relationships/slide" Target="/ppt/slides/slide6.xml" Id="Raccf3c04fe594b19" /><Relationship Type="http://schemas.openxmlformats.org/officeDocument/2006/relationships/slide" Target="/ppt/slides/slide7.xml" Id="Rf746a4c0942541e5" /><Relationship Type="http://schemas.openxmlformats.org/officeDocument/2006/relationships/slide" Target="/ppt/slides/slide8.xml" Id="Rf4a49c24cfda4ade" /><Relationship Type="http://schemas.openxmlformats.org/officeDocument/2006/relationships/slide" Target="/ppt/slides/slide9.xml" Id="R0a5b159a47694117" /><Relationship Type="http://schemas.openxmlformats.org/officeDocument/2006/relationships/slide" Target="/ppt/slides/slide10.xml" Id="Rad6df696f7514ce0" /><Relationship Type="http://schemas.openxmlformats.org/officeDocument/2006/relationships/slide" Target="/ppt/slides/slide11.xml" Id="R997031d9c09d4331" /><Relationship Type="http://schemas.openxmlformats.org/officeDocument/2006/relationships/slide" Target="/ppt/slides/slide12.xml" Id="R6d965656fe7645b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59f9ff89be9448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cf245364f7a4529" /><Relationship Type="http://schemas.openxmlformats.org/officeDocument/2006/relationships/notesMaster" Target="/ppt/notesMasters/notesMaster1.xml" Id="R67d31f8aa35043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cc89f28a5c465c" /><Relationship Type="http://schemas.openxmlformats.org/officeDocument/2006/relationships/notesMaster" Target="/ppt/notesMasters/notesMaster1.xml" Id="Re35891f81baf4ea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eed9424f12d4a4c" /><Relationship Type="http://schemas.openxmlformats.org/officeDocument/2006/relationships/notesMaster" Target="/ppt/notesMasters/notesMaster1.xml" Id="R016639ae8e184f6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69da47dc39d486a" /><Relationship Type="http://schemas.openxmlformats.org/officeDocument/2006/relationships/notesMaster" Target="/ppt/notesMasters/notesMaster1.xml" Id="R249683950e7c43d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0cded31578848b1" /><Relationship Type="http://schemas.openxmlformats.org/officeDocument/2006/relationships/notesMaster" Target="/ppt/notesMasters/notesMaster1.xml" Id="R28ce212ccb45415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d14290e85ef4163" /><Relationship Type="http://schemas.openxmlformats.org/officeDocument/2006/relationships/notesMaster" Target="/ppt/notesMasters/notesMaster1.xml" Id="R97ac455a2273482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f1f0eb442d94bb0" /><Relationship Type="http://schemas.openxmlformats.org/officeDocument/2006/relationships/notesMaster" Target="/ppt/notesMasters/notesMaster1.xml" Id="Ra2114d89ea1d4ac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4ad2bd8077499e" /><Relationship Type="http://schemas.openxmlformats.org/officeDocument/2006/relationships/notesMaster" Target="/ppt/notesMasters/notesMaster1.xml" Id="Rd65a5e917d9543e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5323e754f464edf" /><Relationship Type="http://schemas.openxmlformats.org/officeDocument/2006/relationships/notesMaster" Target="/ppt/notesMasters/notesMaster1.xml" Id="R27bf5244c18348c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a801f5b92a64ce8" /><Relationship Type="http://schemas.openxmlformats.org/officeDocument/2006/relationships/notesMaster" Target="/ppt/notesMasters/notesMaster1.xml" Id="R3d6d2e2c63b949d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9cfd91da9af4795" /><Relationship Type="http://schemas.openxmlformats.org/officeDocument/2006/relationships/notesMaster" Target="/ppt/notesMasters/notesMaster1.xml" Id="Rdbab278384bc475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fc10fb2d7804225" /><Relationship Type="http://schemas.openxmlformats.org/officeDocument/2006/relationships/notesMaster" Target="/ppt/notesMasters/notesMaster1.xml" Id="R7ae92e2856a2410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https://www.llllab.com</a:t>
            </a:r>
          </a:p>
          <a:p xmlns:a="http://schemas.openxmlformats.org/drawingml/2006/main">
            <a:r>
              <a:t>- https://www.llllab.com/api/news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外部事实按来源核验；价格区间与操作建议为条件化推演，不构成投资建议。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https://qt.gtimg.cn/q=sz002475,sz000725,sz002463,sh600276,sh000001,sz399001,sz399006,usINX,usDJI,usIXIC,usAAPL,usNVDA,usMSFT,usMETA,usTSLA,usTLT,usUUP,usGLD,usUSO,usSOXX</a:t>
            </a:r>
          </a:p>
          <a:p xmlns:a="http://schemas.openxmlformats.org/drawingml/2006/main">
            <a:r>
              <a:t>- https://www.llllab.com/api/news</a:t>
            </a:r>
          </a:p>
          <a:p xmlns:a="http://schemas.openxmlformats.org/drawingml/2006/main">
            <a:r>
              <a:t>- https://www.sse.com.cn/</a:t>
            </a:r>
          </a:p>
          <a:p xmlns:a="http://schemas.openxmlformats.org/drawingml/2006/main">
            <a:r>
              <a:t>- https://www.szse.cn/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外部事实按来源核验；价格区间与操作建议为条件化推演，不构成投资建议。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https://news.google.com/rss/articles/CBMiUEFVX3lxTE0tX25CRHVaNXBoOWNKVlhsZllqeEdUY1RtUkZ0VzY1M1Byb1JzU0prbDFYRnJJSDZZTzNPNkZOendvRGFIRjdFY2VPQVYtd3BZ?oc=5</a:t>
            </a:r>
          </a:p>
          <a:p xmlns:a="http://schemas.openxmlformats.org/drawingml/2006/main">
            <a:r>
              <a:t>- https://news.google.com/rss/articles/CBMiiAFBVV95cUxPV1g5aWhwV0NjZ2pybFdDWjhPQmRpeHV2SDIzS3lrc1JHRzZXdmtKSUxqbVNrQU9TOTJrbjYxRFBqUFlRektFdGdhTHhEREFqY1RFS1ZiSl9LMHBnMGpGRXlYeXZnYTlBc1RWQVdCb0NqRmEtcl8zNE5XQUlqWTQ5UF9tRkw5eGpZ?oc=5</a:t>
            </a:r>
          </a:p>
          <a:p xmlns:a="http://schemas.openxmlformats.org/drawingml/2006/main">
            <a:r>
              <a:t>- https://news.google.com/rss/articles/CBMiuwJBVV95cUxNZU1hM0JCS3VyOGJYVUwySTV1d2g5M3hvaHRLc2tOUTRUU0syblVpN3JKUExzbmtEazU4N0NVZ01fa2tYSzhqTnJaRUU1MjJKQUFuNU8xb2JvQmhxVF9SU1c0MS16YjdXdXJRMVBkRmwtcE85REtUdGx0RUJXZktBMVlBZkI0YXlUVFRvU0pGSWYyN3IwZVlTSkgtdXB4NXdmRVhRSFJ5RW0tcTltVm1CN0N2Uy16VnhlZkxmczNXTWk0RlFfd1hvZDJPY3NXNXJla0hQb0JBdVhBQ3RWX0xhbzRIVG45bXB1NTFFXzZBaV8yOEZVMWNOY3lRS0VkQkJMbERteXRqYlNUOHBnODVmLVA5dFB6LVBLSE45X0QweGRMUUV5clFxWjdDVjdDR1J0NzQ3Q0tlOVg5QkE?oc=5</a:t>
            </a:r>
          </a:p>
          <a:p xmlns:a="http://schemas.openxmlformats.org/drawingml/2006/main">
            <a:r>
              <a:t>- https://news.google.com/rss/articles/CBMiiAFBVV95cUxPSFp6OXFJZ0ZNenFMN2tHRmwzODNsVEtCdHl3ZG1WU1Y4WTJYUmJ6VGhqZmM3UkU1S21FdFJwYV9GYjZfSUlGVVd6YU9vMEFRNUVrTFhrR3UwbTQ5cUpzbXp5VzlmakJUUlpCQlg5ZW5pbU0tdGhoWWJrVUpQQVVUWkVxRFZSeWQ2?oc=5</a:t>
            </a:r>
          </a:p>
          <a:p xmlns:a="http://schemas.openxmlformats.org/drawingml/2006/main">
            <a:r>
              <a:t>- https://news.google.com/rss/articles/CBMilAFBVV95cUxPZW9HWVlaeXdCeUxZQ2Q2V2VtUjZYZ2hYSGF2SHRXTU9QZXdJazlpR0VCanozZmlaNzhMTFNHblVFN0hfVThXTVJ1TzFQMHpZM2dCWFp6VC1jWHpNTDVGWFNDSENadW94ckZEcFlybXFPbi1NU3pWdmJKT2lMQXdfXzlMUTEta2pwRzRfTkxVM2FWVFM1?oc=5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外部事实按来源核验；价格区间与操作建议为条件化推演，不构成投资建议。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https://news.google.com/rss/articles/CBMiUEFVX3lxTE0tX25CRHVaNXBoOWNKVlhsZllqeEdUY1RtUkZ0VzY1M1Byb1JzU0prbDFYRnJJSDZZTzNPNkZOendvRGFIRjdFY2VPQVYtd3BZ?oc=5</a:t>
            </a:r>
          </a:p>
          <a:p xmlns:a="http://schemas.openxmlformats.org/drawingml/2006/main">
            <a:r>
              <a:t>- https://news.google.com/rss/articles/CBMiiAFBVV95cUxPV1g5aWhwV0NjZ2pybFdDWjhPQmRpeHV2SDIzS3lrc1JHRzZXdmtKSUxqbVNrQU9TOTJrbjYxRFBqUFlRektFdGdhTHhEREFqY1RFS1ZiSl9LMHBnMGpGRXlYeXZnYTlBc1RWQVdCb0NqRmEtcl8zNE5XQUlqWTQ5UF9tRkw5eGpZ?oc=5</a:t>
            </a:r>
          </a:p>
          <a:p xmlns:a="http://schemas.openxmlformats.org/drawingml/2006/main">
            <a:r>
              <a:t>- https://news.google.com/rss/articles/CBMiuwJBVV95cUxNZU1hM0JCS3VyOGJYVUwySTV1d2g5M3hvaHRLc2tOUTRUU0syblVpN3JKUExzbmtEazU4N0NVZ01fa2tYSzhqTnJaRUU1MjJKQUFuNU8xb2JvQmhxVF9SU1c0MS16YjdXdXJRMVBkRmwtcE85REtUdGx0RUJXZktBMVlBZkI0YXlUVFRvU0pGSWYyN3IwZVlTSkgtdXB4NXdmRVhRSFJ5RW0tcTltVm1CN0N2Uy16VnhlZkxmczNXTWk0RlFfd1hvZDJPY3NXNXJla0hQb0JBdVhBQ3RWX0xhbzRIVG45bXB1NTFFXzZBaV8yOEZVMWNOY3lRS0VkQkJMbERteXRqYlNUOHBnODVmLVA5dFB6LVBLSE45X0QweGRMUUV5clFxWjdDVjdDR1J0NzQ3Q0tlOVg5QkE?oc=5</a:t>
            </a:r>
          </a:p>
          <a:p xmlns:a="http://schemas.openxmlformats.org/drawingml/2006/main">
            <a:r>
              <a:t>- https://news.google.com/rss/articles/CBMiiAFBVV95cUxPSFp6OXFJZ0ZNenFMN2tHRmwzODNsVEtCdHl3ZG1WU1Y4WTJYUmJ6VGhqZmM3UkU1S21FdFJwYV9GYjZfSUlGVVd6YU9vMEFRNUVrTFhrR3UwbTQ5cUpzbXp5VzlmakJUUlpCQlg5ZW5pbU0tdGhoWWJrVUpQQVVUWkVxRFZSeWQ2?oc=5</a:t>
            </a:r>
          </a:p>
          <a:p xmlns:a="http://schemas.openxmlformats.org/drawingml/2006/main">
            <a:r>
              <a:t>- https://news.google.com/rss/articles/CBMilAFBVV95cUxPZW9HWVlaeXdCeUxZQ2Q2V2VtUjZYZ2hYSGF2SHRXTU9QZXdJazlpR0VCanozZmlaNzhMTFNHblVFN0hfVThXTVJ1TzFQMHpZM2dCWFp6VC1jWHpNTDVGWFNDSENadW94ckZEcFlybXFPbi1NU3pWdmJKT2lMQXdfXzlMUTEta2pwRzRfTkxVM2FWVFM1?oc=5</a:t>
            </a:r>
          </a:p>
          <a:p xmlns:a="http://schemas.openxmlformats.org/drawingml/2006/main">
            <a:r>
              <a:t>- https://qt.gtimg.cn/q=sz002475,sz000725,sz002463,sh600276,sh000001,sz399001,sz399006,usINX,usDJI,usIXIC,usAAPL,usNVDA,usMSFT,usMETA,usTSLA,usTLT,usUUP,usGLD,usUSO,usSOXX</a:t>
            </a:r>
          </a:p>
          <a:p xmlns:a="http://schemas.openxmlformats.org/drawingml/2006/main">
            <a:r>
              <a:t>- https://www.llllab.com/api/news</a:t>
            </a:r>
          </a:p>
          <a:p xmlns:a="http://schemas.openxmlformats.org/drawingml/2006/main">
            <a:r>
              <a:t>- https://www.sse.com.cn/</a:t>
            </a:r>
          </a:p>
          <a:p xmlns:a="http://schemas.openxmlformats.org/drawingml/2006/main">
            <a:r>
              <a:t>- https://www.szse.cn/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外部事实按来源核验；价格区间与操作建议为条件化推演，不构成投资建议。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https://news.google.com/rss/articles/CBMiU0FVX3lxTFB4V2NsdlJMU0FQZ0VQWHkxd093LXZVMEtIUlNwTnQ1T0FWOUVEeWUxVUZ2cUtmYXVaTDhRdVRTVlRGTTZ1eWFJRUQwb2RFTUFVU3FB?oc=5</a:t>
            </a:r>
          </a:p>
          <a:p xmlns:a="http://schemas.openxmlformats.org/drawingml/2006/main">
            <a:r>
              <a:t>- https://news.google.com/rss/articles/CBMiW0FVX3lxTE8tYmJHb2tPYVMySk90eHpZY0pSb0tobFFYaWNzZVVLVjJyVTNkcjF5R0xkVHJjSFRSYWNESno3N2JTUV8tZnk5S1FQa2dPSm45X1htdWpERDBpanc?oc=5</a:t>
            </a:r>
          </a:p>
          <a:p xmlns:a="http://schemas.openxmlformats.org/drawingml/2006/main">
            <a:r>
              <a:t>- https://news.google.com/rss/articles/CBMiiAFBVV95cUxPMlNXdERBTmlrQ3gwaGxRYVFPWXJPMXlPNUZhYW9tN2Q2enZwMFpkQkZHcThabUVJSnRRRU1KY0l6LURFN2Q0V0ExLUtXSWZJVGFHWFc0d1hZc2JxODhSVzZ3YTczbGUwcVNQSFhXSGJXb0IxOXFmUW9BSUFOS1NkMlpPQjF0MVRO?oc=5</a:t>
            </a:r>
          </a:p>
          <a:p xmlns:a="http://schemas.openxmlformats.org/drawingml/2006/main">
            <a:r>
              <a:t>- https://news.google.com/rss/articles/CBMijAFBVV95cUxPbk90OGU5SEM3cWNnY2hKY0c5VzRtRlNWaWEya0tQd3JQYnFpQ3pmQ2ZXeG1haEtXeHJGYUpPN1RlbkVlUTBmV3luVmRUYmh4Y1lnOWZrY01pU1VVVm5ZQTR4T29JZnM5WklaanRaVVJVcW9sWVNRalpxNWJEWU92Ukl6UHhJb1lndTFURw?oc=5</a:t>
            </a:r>
          </a:p>
          <a:p xmlns:a="http://schemas.openxmlformats.org/drawingml/2006/main">
            <a:r>
              <a:t>- https://news.google.com/rss/articles/CBMieEFVX3lxTFBvckowMF9jNnR2N2dhQUQtVjc3QjhZOUNaQk5xeXp6dlYwcVBNTUtsLWFSNHprejBzNHU2ZWpETHcwNWVfazRWUFF1cFdnaURkbjVrVlJneHJ3RFI3UVFsWDZJcThuRUFUY205Z3dmczBkcTIzOF9CNQ?oc=5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外部事实按来源核验；价格区间与操作建议为条件化推演，不构成投资建议。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https://news.google.com/rss/articles/CBMiU0FVX3lxTFB4V2NsdlJMU0FQZ0VQWHkxd093LXZVMEtIUlNwTnQ1T0FWOUVEeWUxVUZ2cUtmYXVaTDhRdVRTVlRGTTZ1eWFJRUQwb2RFTUFVU3FB?oc=5</a:t>
            </a:r>
          </a:p>
          <a:p xmlns:a="http://schemas.openxmlformats.org/drawingml/2006/main">
            <a:r>
              <a:t>- https://news.google.com/rss/articles/CBMiW0FVX3lxTE8tYmJHb2tPYVMySk90eHpZY0pSb0tobFFYaWNzZVVLVjJyVTNkcjF5R0xkVHJjSFRSYWNESno3N2JTUV8tZnk5S1FQa2dPSm45X1htdWpERDBpanc?oc=5</a:t>
            </a:r>
          </a:p>
          <a:p xmlns:a="http://schemas.openxmlformats.org/drawingml/2006/main">
            <a:r>
              <a:t>- https://news.google.com/rss/articles/CBMiiAFBVV95cUxPMlNXdERBTmlrQ3gwaGxRYVFPWXJPMXlPNUZhYW9tN2Q2enZwMFpkQkZHcThabUVJSnRRRU1KY0l6LURFN2Q0V0ExLUtXSWZJVGFHWFc0d1hZc2JxODhSVzZ3YTczbGUwcVNQSFhXSGJXb0IxOXFmUW9BSUFOS1NkMlpPQjF0MVRO?oc=5</a:t>
            </a:r>
          </a:p>
          <a:p xmlns:a="http://schemas.openxmlformats.org/drawingml/2006/main">
            <a:r>
              <a:t>- https://news.google.com/rss/articles/CBMijAFBVV95cUxPbk90OGU5SEM3cWNnY2hKY0c5VzRtRlNWaWEya0tQd3JQYnFpQ3pmQ2ZXeG1haEtXeHJGYUpPN1RlbkVlUTBmV3luVmRUYmh4Y1lnOWZrY01pU1VVVm5ZQTR4T29JZnM5WklaanRaVVJVcW9sWVNRalpxNWJEWU92Ukl6UHhJb1lndTFURw?oc=5</a:t>
            </a:r>
          </a:p>
          <a:p xmlns:a="http://schemas.openxmlformats.org/drawingml/2006/main">
            <a:r>
              <a:t>- https://news.google.com/rss/articles/CBMieEFVX3lxTFBvckowMF9jNnR2N2dhQUQtVjc3QjhZOUNaQk5xeXp6dlYwcVBNTUtsLWFSNHprejBzNHU2ZWpETHcwNWVfazRWUFF1cFdnaURkbjVrVlJneHJ3RFI3UVFsWDZJcThuRUFUY205Z3dmczBkcTIzOF9CNQ?oc=5</a:t>
            </a:r>
          </a:p>
          <a:p xmlns:a="http://schemas.openxmlformats.org/drawingml/2006/main">
            <a:r>
              <a:t>- https://qt.gtimg.cn/q=sz002475,sz000725,sz002463,sh600276,sh000001,sz399001,sz399006,usINX,usDJI,usIXIC,usAAPL,usNVDA,usMSFT,usMETA,usTSLA,usTLT,usUUP,usGLD,usUSO,usSOXX</a:t>
            </a:r>
          </a:p>
          <a:p xmlns:a="http://schemas.openxmlformats.org/drawingml/2006/main">
            <a:r>
              <a:t>- https://www.llllab.com/api/news</a:t>
            </a:r>
          </a:p>
          <a:p xmlns:a="http://schemas.openxmlformats.org/drawingml/2006/main">
            <a:r>
              <a:t>- https://www.sse.com.cn/</a:t>
            </a:r>
          </a:p>
          <a:p xmlns:a="http://schemas.openxmlformats.org/drawingml/2006/main">
            <a:r>
              <a:t>- https://www.szse.cn/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外部事实按来源核验；价格区间与操作建议为条件化推演，不构成投资建议。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https://news.google.com/rss/articles/CBMijAFBVV95cUxNMXo3VGYyZFhxNlpsQzF6ejlfMlliUGw1QzB0VFY5aDNvZTBGZUMySi1aOGRCRXRBdlpEaWFXQXZZZWx1a1dvNWxKeFFma1lrUTdKeUl5VzBvY3dXV2tBWkdTUDdsMGRrQ3ZrQ1VFMDU0ZW1ZdWVtQVFLOGhrU0pXYThManB5LU9RQ25fcw?oc=5</a:t>
            </a:r>
          </a:p>
          <a:p xmlns:a="http://schemas.openxmlformats.org/drawingml/2006/main">
            <a:r>
              <a:t>- https://news.google.com/rss/articles/CBMiiAFBVV95cUxOOThkcDh0T1Ywb2xOVVpVMlg4RGlxUy1yZEdvOV9RZDNJMlFZcTJ2NUZpbVJLcTQyRTMxSG5CUlgxTll6SU1rSFgtUkFHMGlpalRjN3JRWFprV05TcWkwRzRtS2VOSXBvWld0aGRod2libFMwbXdLdm4tdHdhazh2ZHFoZDJyOUhp?oc=5</a:t>
            </a:r>
          </a:p>
          <a:p xmlns:a="http://schemas.openxmlformats.org/drawingml/2006/main">
            <a:r>
              <a:t>- https://news.google.com/rss/articles/CBMiYEFVX3lxTE9oMGhpZElCcDQ5VVhpMWF0VGRPZkYxZGVUNGJoVHpRMDV1YVRKWkM0bUNkbFhqazRibUNCcmwtVjZxLTBBNFlCUlNoOWxmazNVOTFwUjluWlE3SGJsYW94Tw?oc=5</a:t>
            </a:r>
          </a:p>
          <a:p xmlns:a="http://schemas.openxmlformats.org/drawingml/2006/main">
            <a:r>
              <a:t>- https://news.google.com/rss/articles/CBMijAFBVV95cUxOZDV2bG1TSHQ2S3FWVHlwWWpXUzZMNTFIWnJmZHFPM2RJeW0xLWl6UkVwWnJnVzJxZmtmYVBsUU9NYzBjS01qQ2RUSmlyRlpnZDd6cDNDLVpsN0wzM295NVFGMVNua25BaEhWd1c5SGtoSFJpMHozcW1tUmthdUw5Sl9NVHZjSVBTQjlFZg?oc=5</a:t>
            </a:r>
          </a:p>
          <a:p xmlns:a="http://schemas.openxmlformats.org/drawingml/2006/main">
            <a:r>
              <a:t>- https://news.google.com/rss/articles/CBMiYEFVX3lxTE4wcXE3bVU1VmpwMVRfZzM5UG1wZk93OGNVUGIzci1XbXFwbHdFQUo1WngzMjkxRElKQ2pGSGFtRzB6WnFIOU9LelRCTHlXYnlWTTZuWmc5MEVDamVKOV9jMA?oc=5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外部事实按来源核验；价格区间与操作建议为条件化推演，不构成投资建议。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https://news.google.com/rss/articles/CBMijAFBVV95cUxNMXo3VGYyZFhxNlpsQzF6ejlfMlliUGw1QzB0VFY5aDNvZTBGZUMySi1aOGRCRXRBdlpEaWFXQXZZZWx1a1dvNWxKeFFma1lrUTdKeUl5VzBvY3dXV2tBWkdTUDdsMGRrQ3ZrQ1VFMDU0ZW1ZdWVtQVFLOGhrU0pXYThManB5LU9RQ25fcw?oc=5</a:t>
            </a:r>
          </a:p>
          <a:p xmlns:a="http://schemas.openxmlformats.org/drawingml/2006/main">
            <a:r>
              <a:t>- https://news.google.com/rss/articles/CBMiiAFBVV95cUxOOThkcDh0T1Ywb2xOVVpVMlg4RGlxUy1yZEdvOV9RZDNJMlFZcTJ2NUZpbVJLcTQyRTMxSG5CUlgxTll6SU1rSFgtUkFHMGlpalRjN3JRWFprV05TcWkwRzRtS2VOSXBvWld0aGRod2libFMwbXdLdm4tdHdhazh2ZHFoZDJyOUhp?oc=5</a:t>
            </a:r>
          </a:p>
          <a:p xmlns:a="http://schemas.openxmlformats.org/drawingml/2006/main">
            <a:r>
              <a:t>- https://news.google.com/rss/articles/CBMiYEFVX3lxTE9oMGhpZElCcDQ5VVhpMWF0VGRPZkYxZGVUNGJoVHpRMDV1YVRKWkM0bUNkbFhqazRibUNCcmwtVjZxLTBBNFlCUlNoOWxmazNVOTFwUjluWlE3SGJsYW94Tw?oc=5</a:t>
            </a:r>
          </a:p>
          <a:p xmlns:a="http://schemas.openxmlformats.org/drawingml/2006/main">
            <a:r>
              <a:t>- https://news.google.com/rss/articles/CBMijAFBVV95cUxOZDV2bG1TSHQ2S3FWVHlwWWpXUzZMNTFIWnJmZHFPM2RJeW0xLWl6UkVwWnJnVzJxZmtmYVBsUU9NYzBjS01qQ2RUSmlyRlpnZDd6cDNDLVpsN0wzM295NVFGMVNua25BaEhWd1c5SGtoSFJpMHozcW1tUmthdUw5Sl9NVHZjSVBTQjlFZg?oc=5</a:t>
            </a:r>
          </a:p>
          <a:p xmlns:a="http://schemas.openxmlformats.org/drawingml/2006/main">
            <a:r>
              <a:t>- https://news.google.com/rss/articles/CBMiYEFVX3lxTE4wcXE3bVU1VmpwMVRfZzM5UG1wZk93OGNVUGIzci1XbXFwbHdFQUo1WngzMjkxRElKQ2pGSGFtRzB6WnFIOU9LelRCTHlXYnlWTTZuWmc5MEVDamVKOV9jMA?oc=5</a:t>
            </a:r>
          </a:p>
          <a:p xmlns:a="http://schemas.openxmlformats.org/drawingml/2006/main">
            <a:r>
              <a:t>- https://qt.gtimg.cn/q=sz002475,sz000725,sz002463,sh600276,sh000001,sz399001,sz399006,usINX,usDJI,usIXIC,usAAPL,usNVDA,usMSFT,usMETA,usTSLA,usTLT,usUUP,usGLD,usUSO,usSOXX</a:t>
            </a:r>
          </a:p>
          <a:p xmlns:a="http://schemas.openxmlformats.org/drawingml/2006/main">
            <a:r>
              <a:t>- https://www.llllab.com/api/news</a:t>
            </a:r>
          </a:p>
          <a:p xmlns:a="http://schemas.openxmlformats.org/drawingml/2006/main">
            <a:r>
              <a:t>- https://www.sse.com.cn/</a:t>
            </a:r>
          </a:p>
          <a:p xmlns:a="http://schemas.openxmlformats.org/drawingml/2006/main">
            <a:r>
              <a:t>- https://www.szse.cn/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外部事实按来源核验；价格区间与操作建议为条件化推演，不构成投资建议。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https://news.google.com/rss/articles/CBMieEFVX3lxTE1GMHFkRmk5NGpOVlg5aUlOUFZ4aU5keDB3NmR3V0RZUXNjX1RDU3ZuR2VadVM4aDhISTF4Um5oRmlxSmJxUXJSYlQ1N202c3MwNm9zRnpRZzJsRGpJMzBTSVFWZnllbG9ETHA0NUlzaV9oQkhDMFhpcQ?oc=5</a:t>
            </a:r>
          </a:p>
          <a:p xmlns:a="http://schemas.openxmlformats.org/drawingml/2006/main">
            <a:r>
              <a:t>- https://news.google.com/rss/articles/CBMiWkFVX3lxTE1zOXpOVkFpYnR0eHNmTFlaUllFQkRLOFBPTXdOVlY3eS1GV0xObTdCQ1UxMTFlTE1veDZ5UE1wU092ZnBhRkM0Yi1zRTNIVlE0bjFzYnk2SndHdw?oc=5</a:t>
            </a:r>
          </a:p>
          <a:p xmlns:a="http://schemas.openxmlformats.org/drawingml/2006/main">
            <a:r>
              <a:t>- https://news.google.com/rss/articles/CBMickFVX3lxTE01WUY2STBVZVl6QlJFLTdfOGZlVDh4dFl0Z0ZkVDRUWmxYZkRBR1JTS0NlMi1sQVpmZUk5clVlVkIyNjBWNmxsV1VLclN6a0VQamdmenJDbnN0XzF4NlgyYm9ob01lV0pPVWFPb01SMlRkQQ?oc=5</a:t>
            </a:r>
          </a:p>
          <a:p xmlns:a="http://schemas.openxmlformats.org/drawingml/2006/main">
            <a:r>
              <a:t>- https://news.google.com/rss/articles/CBMiWkFVX3lxTFBBWEQyOUhrajVuY3l5bXJlTEtERU95TURGanpBdmI1SU90b1VwSlFuZzJ2b19VdEZtSjV2TWJ4LWQ5RjNWMzF6cktId2hKZXRwX2tqWkc1aS1HZw?oc=5</a:t>
            </a:r>
          </a:p>
          <a:p xmlns:a="http://schemas.openxmlformats.org/drawingml/2006/main">
            <a:r>
              <a:t>- https://news.google.com/rss/articles/CBMiSEFVX3lxTE1LSW1DbThybVBOSm1uVGdCMGJHSjZZOXBoN2wtNURRSGRPQnNXLXpTWmMza083SzQ5RGNOMjVNdndPcDhNNlo2Ug?oc=5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外部事实按来源核验；价格区间与操作建议为条件化推演，不构成投资建议。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https://news.google.com/rss/articles/CBMieEFVX3lxTE1GMHFkRmk5NGpOVlg5aUlOUFZ4aU5keDB3NmR3V0RZUXNjX1RDU3ZuR2VadVM4aDhISTF4Um5oRmlxSmJxUXJSYlQ1N202c3MwNm9zRnpRZzJsRGpJMzBTSVFWZnllbG9ETHA0NUlzaV9oQkhDMFhpcQ?oc=5</a:t>
            </a:r>
          </a:p>
          <a:p xmlns:a="http://schemas.openxmlformats.org/drawingml/2006/main">
            <a:r>
              <a:t>- https://news.google.com/rss/articles/CBMiWkFVX3lxTE1zOXpOVkFpYnR0eHNmTFlaUllFQkRLOFBPTXdOVlY3eS1GV0xObTdCQ1UxMTFlTE1veDZ5UE1wU092ZnBhRkM0Yi1zRTNIVlE0bjFzYnk2SndHdw?oc=5</a:t>
            </a:r>
          </a:p>
          <a:p xmlns:a="http://schemas.openxmlformats.org/drawingml/2006/main">
            <a:r>
              <a:t>- https://news.google.com/rss/articles/CBMickFVX3lxTE01WUY2STBVZVl6QlJFLTdfOGZlVDh4dFl0Z0ZkVDRUWmxYZkRBR1JTS0NlMi1sQVpmZUk5clVlVkIyNjBWNmxsV1VLclN6a0VQamdmenJDbnN0XzF4NlgyYm9ob01lV0pPVWFPb01SMlRkQQ?oc=5</a:t>
            </a:r>
          </a:p>
          <a:p xmlns:a="http://schemas.openxmlformats.org/drawingml/2006/main">
            <a:r>
              <a:t>- https://news.google.com/rss/articles/CBMiWkFVX3lxTFBBWEQyOUhrajVuY3l5bXJlTEtERU95TURGanpBdmI1SU90b1VwSlFuZzJ2b19VdEZtSjV2TWJ4LWQ5RjNWMzF6cktId2hKZXRwX2tqWkc1aS1HZw?oc=5</a:t>
            </a:r>
          </a:p>
          <a:p xmlns:a="http://schemas.openxmlformats.org/drawingml/2006/main">
            <a:r>
              <a:t>- https://news.google.com/rss/articles/CBMiSEFVX3lxTE1LSW1DbThybVBOSm1uVGdCMGJHSjZZOXBoN2wtNURRSGRPQnNXLXpTWmMza083SzQ5RGNOMjVNdndPcDhNNlo2Ug?oc=5</a:t>
            </a:r>
          </a:p>
          <a:p xmlns:a="http://schemas.openxmlformats.org/drawingml/2006/main">
            <a:r>
              <a:t>- https://qt.gtimg.cn/q=sz002475,sz000725,sz002463,sh600276,sh000001,sz399001,sz399006,usINX,usDJI,usIXIC,usAAPL,usNVDA,usMSFT,usMETA,usTSLA,usTLT,usUUP,usGLD,usUSO,usSOXX</a:t>
            </a:r>
          </a:p>
          <a:p xmlns:a="http://schemas.openxmlformats.org/drawingml/2006/main">
            <a:r>
              <a:t>- https://www.llllab.com/api/news</a:t>
            </a:r>
          </a:p>
          <a:p xmlns:a="http://schemas.openxmlformats.org/drawingml/2006/main">
            <a:r>
              <a:t>- https://www.sse.com.cn/</a:t>
            </a:r>
          </a:p>
          <a:p xmlns:a="http://schemas.openxmlformats.org/drawingml/2006/main">
            <a:r>
              <a:t>- https://www.szse.cn/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外部事实按来源核验；价格区间与操作建议为条件化推演，不构成投资建议。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https://www.llllab.com/api/news</a:t>
            </a:r>
          </a:p>
          <a:p xmlns:a="http://schemas.openxmlformats.org/drawingml/2006/main">
            <a:r>
              <a:t>- https://qt.gtimg.cn/q=sz002475,sz000725,sz002463,sh600276,sh000001,sz399001,sz399006,usINX,usDJI,usIXIC,usAAPL,usNVDA,usMSFT,usMETA,usTSLA,usTLT,usUUP,usGLD,usUSO,usSOXX</a:t>
            </a:r>
          </a:p>
          <a:p xmlns:a="http://schemas.openxmlformats.org/drawingml/2006/main">
            <a:r>
              <a:t>- https://www.llllab.com/api/news</a:t>
            </a:r>
          </a:p>
          <a:p xmlns:a="http://schemas.openxmlformats.org/drawingml/2006/main">
            <a:r>
              <a:t>- https://www.sse.com.cn/</a:t>
            </a:r>
          </a:p>
          <a:p xmlns:a="http://schemas.openxmlformats.org/drawingml/2006/main">
            <a:r>
              <a:t>- https://www.szse.cn/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外部事实按来源核验；价格区间与操作建议为条件化推演，不构成投资建议。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https://qt.gtimg.cn/q=sz002475,sz000725,sz002463,sh600276,sh000001,sz399001,sz399006,usINX,usDJI,usIXIC,usAAPL,usNVDA,usMSFT,usMETA,usTSLA,usTLT,usUUP,usGLD,usUSO,usSOXX</a:t>
            </a:r>
          </a:p>
          <a:p xmlns:a="http://schemas.openxmlformats.org/drawingml/2006/main">
            <a:r>
              <a:t>- https://www.llllab.com/api/news</a:t>
            </a:r>
          </a:p>
          <a:p xmlns:a="http://schemas.openxmlformats.org/drawingml/2006/main">
            <a:r>
              <a:t>- https://www.sse.com.cn/</a:t>
            </a:r>
          </a:p>
          <a:p xmlns:a="http://schemas.openxmlformats.org/drawingml/2006/main">
            <a:r>
              <a:t>- https://www.szse.cn/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外部事实按来源核验；价格区间与操作建议为条件化推演，不构成投资建议。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a187085c444c8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58d1e068c744cba" /><Relationship Type="http://schemas.openxmlformats.org/officeDocument/2006/relationships/slideLayout" Target="/ppt/slideLayouts/slideLayout1.xml" Id="Rf2d0731999644d8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2d0731999644d8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a18b62c78147a3" /><Relationship Type="http://schemas.openxmlformats.org/officeDocument/2006/relationships/notesSlide" Target="/ppt/notesSlides/notesSlide1.xml" Id="R8cb3284d3b2f45d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d3833ef3e54e01" /><Relationship Type="http://schemas.openxmlformats.org/officeDocument/2006/relationships/notesSlide" Target="/ppt/notesSlides/notesSlide2.xml" Id="R42d38f6122ac4d7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006d3503e14dd7" /><Relationship Type="http://schemas.openxmlformats.org/officeDocument/2006/relationships/notesSlide" Target="/ppt/notesSlides/notesSlide3.xml" Id="R69b711f3df2c4a5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57c6701abb4cde" /><Relationship Type="http://schemas.openxmlformats.org/officeDocument/2006/relationships/notesSlide" Target="/ppt/notesSlides/notesSlide4.xml" Id="R0c801027571a456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6be78f34d448d9" /><Relationship Type="http://schemas.openxmlformats.org/officeDocument/2006/relationships/notesSlide" Target="/ppt/notesSlides/notesSlide5.xml" Id="R7ad5412a728b402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d6372a9f194ee4" /><Relationship Type="http://schemas.openxmlformats.org/officeDocument/2006/relationships/notesSlide" Target="/ppt/notesSlides/notesSlide6.xml" Id="Re8599ff1f402428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6d6eb42cf847eb" /><Relationship Type="http://schemas.openxmlformats.org/officeDocument/2006/relationships/notesSlide" Target="/ppt/notesSlides/notesSlide7.xml" Id="R9574b50d9420489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6ed2d773174ecb" /><Relationship Type="http://schemas.openxmlformats.org/officeDocument/2006/relationships/notesSlide" Target="/ppt/notesSlides/notesSlide8.xml" Id="R9e9714e34cc0451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91f378d3b042c4" /><Relationship Type="http://schemas.openxmlformats.org/officeDocument/2006/relationships/notesSlide" Target="/ppt/notesSlides/notesSlide9.xml" Id="R4cbc793a1864467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4e4294f98e43cd" /><Relationship Type="http://schemas.openxmlformats.org/officeDocument/2006/relationships/notesSlide" Target="/ppt/notesSlides/notesSlide10.xml" Id="R01b9f773d3eb4ce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1ecddd74984499" /><Relationship Type="http://schemas.openxmlformats.org/officeDocument/2006/relationships/notesSlide" Target="/ppt/notesSlides/notesSlide11.xml" Id="R593645a09749433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2f4af557414eb0" /><Relationship Type="http://schemas.openxmlformats.org/officeDocument/2006/relationships/notesSlide" Target="/ppt/notesSlides/notesSlide12.xml" Id="R7bbc6c17c6c74ed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F0E73E-C14F-4B46-90BF-84BBE1E6B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0050"/>
            <a:ext cx="438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晨线 · 每日决策简报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C80D86-B46C-4438-B71A-85846779C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95450"/>
            <a:ext cx="9620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540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540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周日观察版</a:t>
            </a:r>
          </a:p>
          <a:p xmlns:a="http://schemas.openxmlformats.org/drawingml/2006/main">
            <a:pPr algn="l">
              <a:buNone/>
              <a:defRPr sz="540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540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美股反弹，A股先验止跌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5CE2B0-FB3B-4EA2-9899-8F32D202C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762500"/>
            <a:ext cx="7810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美股 · A股 · 四股新闻 · 情景推演 · 风险控制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31986D-5D18-41D7-B790-2B0950D11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391150"/>
            <a:ext cx="781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新闻核验至 2026年9月13日 07:45 ｜ 行情截至 9月11日收盘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691117-E01E-42E2-8080-A9D6D1064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096000"/>
            <a:ext cx="11391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A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3CF1BE-ECBD-4FCD-84CF-25A5B72BF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09:25竞价尚未发生；以下均为条件化推演（北京时间）</a:t>
            </a:r>
          </a:p>
        </p:txBody>
      </p:sp>
    </p:spTree>
    <p:extLst>
      <p:ext uri="{BB962C8B-B14F-4D97-AF65-F5344CB8AC3E}">
        <p14:creationId xmlns:p14="http://schemas.microsoft.com/office/powerpoint/2010/main" val="7936432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C857036-2822-49E5-A698-B30539A30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ONE-MINUTE SCAN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575765-8909-466B-B269-C4A01805E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239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美股反弹与油价回落，A股仍需止跌确认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60537B-89C2-4303-AEF8-1DEDB8069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097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立讯与沪电相对强；京东方先守5.21；恒瑞看公告催化。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2A2808-DB6C-4118-B58D-A0865324B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85950"/>
            <a:ext cx="11391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A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35C21E-EB69-48E7-A132-DEDE9E050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008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DAILY BRIEF  ·  2026.09.13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61972F-8E70-4845-A492-7E00BBCF3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9A6FF3-60EE-4FBA-A788-DD5EACF5C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0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美股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F44FC7-1E4B-47EE-83A4-18E1263AB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171700"/>
            <a:ext cx="295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美股9月11日反弹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C8EFC4-4A63-4535-8092-EDF2886A9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2098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标普 +0.86% ｜ 纳指 +0.96% ｜ 道指 +0.98%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25F0A2-0A3F-4962-B4AE-BF4EA95C0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86050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85344B-AED6-40E8-AD9B-CE6E13A44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933700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科技/风险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D83E34-2A42-4889-B0ED-54EB97A3B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914650"/>
            <a:ext cx="295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6202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苹果与半导体上涨，原油回落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438B45-6041-49D6-9783-3A6B7FBB9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9527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苹果 +1.75% ｜ 英伟达 -0.03% ｜ SOXX +1.86%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5DC9EE-E845-4731-9DAA-6ED39033A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0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0404F0-210A-4EFD-870F-EFD5B8C0B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76650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A股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572FBA-CE77-4BA6-AC22-8DC76EC0D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57600"/>
            <a:ext cx="295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A股三大指数收低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F6350E-EA60-44F0-85A0-F676EB869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6957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沪指 -1.18% ｜ 深成 -1.08% ｜ 创业板 -0.49%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0F854C-6D99-42E1-9DB7-89E3ED23B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171950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5F10C6-4617-4B7B-88F1-99B9539A3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419600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覆盖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FF5316-6A00-41E3-BCD8-EBD565E1F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400550"/>
            <a:ext cx="295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质量优先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249E7B-E831-4818-BB55-CC6F9F039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4386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162条；金融16/3C11/国际14/国内3；四股各20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F747B8-03FC-4E45-8B6A-51C175B1C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14900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7487FA-8E69-4FD1-A407-857F33333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162550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映射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512D0C-21FA-46D5-A223-07AE7FF9D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143500"/>
            <a:ext cx="295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两优先一等待一回避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FD9DA71-47E2-4EC5-BF7E-DB3AEE970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1816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立讯/沪电优先观察；恒瑞等待；京东方回避弱势抢入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11CEF05-D081-464A-966A-A97941856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657850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455940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E534CE-302E-4254-81AE-50EF1917E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LUXSHARE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5FB48F-B021-40B9-8A01-03E83A1E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239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立讯精密：低开高走，55.92等待突破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4CB0B6-874A-480B-BCFD-D045DFDE8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097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9月11日收55.39元（+1.73%）；量增约13%，成交额增约13%。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B2164-83D0-492A-BCE3-01AA6FBF5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85950"/>
            <a:ext cx="11391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A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EC322D-D9CC-4C7B-BBD9-6F310AD4F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008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DAILY BRIEF  ·  2026.09.13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17D845-ACE5-4D37-A745-990E4784C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A1E185-63BB-4FD6-9616-910F7BB8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38375"/>
            <a:ext cx="2571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4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55.39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AA519C-1CE8-468F-9414-22522F006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76625"/>
            <a:ext cx="26289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成交87.26万手｜47.68亿元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B40068-F347-42AE-A057-7E5C73159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38750"/>
            <a:ext cx="26289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量 +12.8%｜额 +12.6%｜支撑55.00/53.35｜压力55.92/56.39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E7669F-9F2B-46A5-A357-7E2853A0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143125"/>
            <a:ext cx="9525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F513BE-DF0D-4DC3-9E3A-FA785259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1526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01  CIOE展示AR与光学产品｜偏多·中·1–2季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9BDE35-B062-42C5-8466-84686BD8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1621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708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Micro LED/OLED、AR眼镜等展示产品布局，订单仍待验证。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66B424-CF49-48A5-880F-1123B0662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7813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6CA015-3703-49A7-9AD4-8E7217F59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93370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02  新获遥控器相关专利｜偏多·低·1–3年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8DB649-C7DE-4414-BE76-0C65CB21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94322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专利增加技术储备，短期利润贡献需后续验证。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DED569-495D-4984-802F-4869F4FEF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56235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9D28EB-D2E0-4A06-8F6A-B195E8F3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7147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03  3.2T光电互联趋势｜偏多·中·1–2季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1E4740-34B8-4C00-B885-4E0B33DB1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7242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产业方向积极，核心验证仍是客户订单、良率与量产贡献。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BF970F-18A9-467C-B147-F3CD9059F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3434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CA2D02-4293-4E4C-A6C3-7D88D2CF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49580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04  盘面结构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103476-15E8-44C9-832E-9F39602AC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50532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当日高55.92、低53.35；低开高走，但4.72%振幅较大。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EA80CE-09EE-4353-B2ED-656B908E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12445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D3F743-FF82-4192-8FB5-AA2CD5B80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2768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05  新增事项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4C9B61-E69D-4246-8E1C-001DA92A6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2863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苹果与SOXX上涨提供映射，55.92仍需放量突破。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E08FE4-7392-454E-9308-321E8816C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9055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065907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E534CE-302E-4254-81AE-50EF1917E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LUXSHARE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5FB48F-B021-40B9-8A01-03E83A1E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239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立讯精密｜9月14日分时策略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4CB0B6-874A-480B-BCFD-D045DFDE8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097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苹果与半导体走强提供支撑，站稳55.92才转强。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B2164-83D0-492A-BCE3-01AA6FBF5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85950"/>
            <a:ext cx="11391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A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EC322D-D9CC-4C7B-BBD9-6F310AD4F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008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DAILY BRIEF  ·  2026.09.13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17D845-ACE5-4D37-A745-990E4784C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A1E185-63BB-4FD6-9616-910F7BB8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38375"/>
            <a:ext cx="2571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4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9/14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AA519C-1CE8-468F-9414-22522F006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76625"/>
            <a:ext cx="26289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基准：55.00–55.92震荡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B40068-F347-42AE-A057-7E5C73159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38750"/>
            <a:ext cx="26289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中心路径：55.65→55.25→55.55→55.95→55.80。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E7669F-9F2B-46A5-A357-7E2853A0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143125"/>
            <a:ext cx="9525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F513BE-DF0D-4DC3-9E3A-FA785259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1526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01  强势｜放量站稳55.92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9BDE35-B062-42C5-8466-84686BD8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1621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回踩55.50不破加5%–10%；总仓不超30%；跌回55.20失效。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66B424-CF49-48A5-880F-1123B0662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7813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6CA015-3703-49A7-9AD4-8E7217F59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93370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02  基准｜55.00–55.92整理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8DB649-C7DE-4414-BE76-0C65CB21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94322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参考仓位15%–25%；先看55.00承接；未触发暂不操作。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DED569-495D-4984-802F-4869F4FEF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56235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9D28EB-D2E0-4A06-8F6A-B195E8F3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7147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03  弱势｜放量跌破55.00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1E4740-34B8-4C00-B885-4E0B33DB1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7242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减10%–20%；53.35下方防守；快速收回55.30则停止减仓。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BF970F-18A9-467C-B147-F3CD9059F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3434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CA2D02-4293-4E4C-A6C3-7D88D2CF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49580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04  09:25＋09:30–10:30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103476-15E8-44C9-832E-9F39602AC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50532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09:25偏离55.65超1%重算；先看电子板块同向性。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EA80CE-09EE-4353-B2ED-656B908E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12445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D3F743-FF82-4192-8FB5-AA2CD5B80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2768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05  10:30–14:00＋14:00–收盘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4C9B61-E69D-4246-8E1C-001DA92A6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2863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午后站稳55.92才转强；未触发则暂不操作。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E08FE4-7392-454E-9308-321E8816C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9055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065907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E534CE-302E-4254-81AE-50EF1917E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BOE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5FB48F-B021-40B9-8A01-03E83A1E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239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京东方A：放量下探，先守5.21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4CB0B6-874A-480B-BCFD-D045DFDE8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097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9月11日收5.33元（-2.38%）；量增约39%，成交额增约34%。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B2164-83D0-492A-BCE3-01AA6FBF5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85950"/>
            <a:ext cx="11391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A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EC322D-D9CC-4C7B-BBD9-6F310AD4F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008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DAILY BRIEF  ·  2026.09.13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17D845-ACE5-4D37-A745-990E4784C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A1E185-63BB-4FD6-9616-910F7BB8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38375"/>
            <a:ext cx="2571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4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5.33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AA519C-1CE8-468F-9414-22522F006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76625"/>
            <a:ext cx="26289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成交1056.29万手｜56.05亿元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B40068-F347-42AE-A057-7E5C73159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38750"/>
            <a:ext cx="26289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量 +38.7%｜额 +34.4%｜支撑5.21/5.20｜压力5.40/5.46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E7669F-9F2B-46A5-A357-7E2853A0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143125"/>
            <a:ext cx="9525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F513BE-DF0D-4DC3-9E3A-FA785259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1526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01  9月TV面板价格企稳预期｜中性偏多·中·1–4周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9BDE35-B062-42C5-8466-84686BD8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1621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价格若持平可缓冲盈利压力，仍需验证需求与稼动率。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66B424-CF49-48A5-880F-1123B0662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7813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6CA015-3703-49A7-9AD4-8E7217F59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93370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02  注销式回购持续推进｜中性偏多·中·1–4周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8DB649-C7DE-4414-BE76-0C65CB21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94322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A股累计回购5亿元，实际影响以公司公告为准。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DED569-495D-4984-802F-4869F4FEF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56235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9D28EB-D2E0-4A06-8F6A-B195E8F3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7147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03  vivo新机采用京东方屏｜偏多·中·1–2月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1E4740-34B8-4C00-B885-4E0B33DB1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7242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终端导入利好产品结构，商业影响取决于机型销量。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BF970F-18A9-467C-B147-F3CD9059F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3434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CA2D02-4293-4E4C-A6C3-7D88D2CF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49580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04  盘面结构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103476-15E8-44C9-832E-9F39602AC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50532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当日高5.40、低5.21；放量收低，技术面偏弱。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EA80CE-09EE-4353-B2ED-656B908E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12445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D3F743-FF82-4192-8FB5-AA2CD5B80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2768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05  风险点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4C9B61-E69D-4246-8E1C-001DA92A6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2863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SOXX上涨提供情绪缓冲，但5.21不能再失守。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E08FE4-7392-454E-9308-321E8816C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9055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0659076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E534CE-302E-4254-81AE-50EF1917E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BOE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5FB48F-B021-40B9-8A01-03E83A1E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239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京东方A｜9月14日分时策略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4CB0B6-874A-480B-BCFD-D045DFDE8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097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面板价格预期提供缓冲，价格先验证5.21。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B2164-83D0-492A-BCE3-01AA6FBF5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85950"/>
            <a:ext cx="11391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A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EC322D-D9CC-4C7B-BBD9-6F310AD4F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008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DAILY BRIEF  ·  2026.09.13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17D845-ACE5-4D37-A745-990E4784C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A1E185-63BB-4FD6-9616-910F7BB8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38375"/>
            <a:ext cx="2571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4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9/14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AA519C-1CE8-468F-9414-22522F006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76625"/>
            <a:ext cx="26289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基准：5.21–5.40弱修复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B40068-F347-42AE-A057-7E5C73159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38750"/>
            <a:ext cx="26289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中心路径：5.35→5.28→5.32→5.37→5.35。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E7669F-9F2B-46A5-A357-7E2853A0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143125"/>
            <a:ext cx="9525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F513BE-DF0D-4DC3-9E3A-FA785259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1526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01  强势｜放量站稳5.40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9BDE35-B062-42C5-8466-84686BD8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1621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回踩5.35不破加5%–10%；总仓不超25%；跌回5.31失效。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66B424-CF49-48A5-880F-1123B0662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7813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6CA015-3703-49A7-9AD4-8E7217F59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93370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02  基准｜5.21–5.40整理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8DB649-C7DE-4414-BE76-0C65CB21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94322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参考仓位10%–20%；先看5.21承接；未触发暂不操作。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DED569-495D-4984-802F-4869F4FEF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56235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9D28EB-D2E0-4A06-8F6A-B195E8F3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7147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03  弱势｜放量跌破5.21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1E4740-34B8-4C00-B885-4E0B33DB1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7242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减10%–20%；5.20下方防守；快速收回5.28则失效。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BF970F-18A9-467C-B147-F3CD9059F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3434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CA2D02-4293-4E4C-A6C3-7D88D2CF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49580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04  09:25＋09:30–10:30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103476-15E8-44C9-832E-9F39602AC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50532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09:25偏离5.35超1%重算；量价同步才执行。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EA80CE-09EE-4353-B2ED-656B908E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12445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D3F743-FF82-4192-8FB5-AA2CD5B80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2768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05  10:30–14:00＋14:00–收盘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4C9B61-E69D-4246-8E1C-001DA92A6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2863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午后站稳5.40才转强；未触发则暂不操作。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E08FE4-7392-454E-9308-321E8816C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9055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065907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E534CE-302E-4254-81AE-50EF1917E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WUS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5FB48F-B021-40B9-8A01-03E83A1E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239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沪电股份：探低回升，129.06等待突破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4CB0B6-874A-480B-BCFD-D045DFDE8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097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9月11日收128.25元（+0.26%）；量增约24%，成交额增约22%。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B2164-83D0-492A-BCE3-01AA6FBF5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85950"/>
            <a:ext cx="11391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A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EC322D-D9CC-4C7B-BBD9-6F310AD4F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008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DAILY BRIEF  ·  2026.09.13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17D845-ACE5-4D37-A745-990E4784C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A1E185-63BB-4FD6-9616-910F7BB8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38375"/>
            <a:ext cx="2571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4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128.25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AA519C-1CE8-468F-9414-22522F006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76625"/>
            <a:ext cx="26289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成交43.95万手｜55.63亿元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B40068-F347-42AE-A057-7E5C73159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38750"/>
            <a:ext cx="26289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量 +24.2%｜额 +22.2%｜支撑126.05/123.61｜压力129.06/131.25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E7669F-9F2B-46A5-A357-7E2853A0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143125"/>
            <a:ext cx="9525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F513BE-DF0D-4DC3-9E3A-FA785259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1526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01  主力资金净卖出3827万元｜中性偏空·中·1日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9BDE35-B062-42C5-8466-84686BD8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1621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高位分歧仍大，单日资金数据需结合后续量价观察。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66B424-CF49-48A5-880F-1123B0662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7813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6CA015-3703-49A7-9AD4-8E7217F59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93370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02  224Gbps与1.6T产品推进｜偏多·强·1–2季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8DB649-C7DE-4414-BE76-0C65CB21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94322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产品兑现支撑中期逻辑，规模利润率仍待财报确认。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DED569-495D-4984-802F-4869F4FEF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56235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9D28EB-D2E0-4A06-8F6A-B195E8F3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7147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03  H1净利同比+73.72%｜偏多·强·1–2季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1E4740-34B8-4C00-B885-4E0B33DB1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7242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AI服务器需求支撑高端PCB，但高预期已部分计价。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BF970F-18A9-467C-B147-F3CD9059F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3434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CA2D02-4293-4E4C-A6C3-7D88D2CF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49580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04  盘面结构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103476-15E8-44C9-832E-9F39602AC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50532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当日高129.06、低123.61；探低回升但振幅较大。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EA80CE-09EE-4353-B2ED-656B908E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12445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D3F743-FF82-4192-8FB5-AA2CD5B80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2768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05  风险点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4C9B61-E69D-4246-8E1C-001DA92A6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2863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SOXX上涨提供映射，高位拥挤仍放大回撤风险。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E08FE4-7392-454E-9308-321E8816C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9055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065907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E534CE-302E-4254-81AE-50EF1917E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WUS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5FB48F-B021-40B9-8A01-03E83A1E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239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沪电股份｜9月14日分时策略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4CB0B6-874A-480B-BCFD-D045DFDE8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097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中期信息强，短线只看126.05承接与129.06突破。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B2164-83D0-492A-BCE3-01AA6FBF5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85950"/>
            <a:ext cx="11391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A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EC322D-D9CC-4C7B-BBD9-6F310AD4F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008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DAILY BRIEF  ·  2026.09.13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17D845-ACE5-4D37-A745-990E4784C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A1E185-63BB-4FD6-9616-910F7BB8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38375"/>
            <a:ext cx="2571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4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9/14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AA519C-1CE8-468F-9414-22522F006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76625"/>
            <a:ext cx="26289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基准：126.05–129.06换手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B40068-F347-42AE-A057-7E5C73159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38750"/>
            <a:ext cx="26289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中心路径：128.80→127.20→128.00→129.30→128.80。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E7669F-9F2B-46A5-A357-7E2853A0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143125"/>
            <a:ext cx="9525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F513BE-DF0D-4DC3-9E3A-FA785259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1526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01  强势｜放量站稳129.06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9BDE35-B062-42C5-8466-84686BD8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1621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回踩128.00不破最多加5%；总仓不超20%；跌回127.20失效。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66B424-CF49-48A5-880F-1123B0662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7813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6CA015-3703-49A7-9AD4-8E7217F59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93370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02  基准｜126.05–129.06换手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8DB649-C7DE-4414-BE76-0C65CB21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94322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参考仓位10%–15%；首次冲高不追；未触发暂不操作。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DED569-495D-4984-802F-4869F4FEF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56235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9D28EB-D2E0-4A06-8F6A-B195E8F3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7147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03  弱势｜放量跌破126.05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1E4740-34B8-4C00-B885-4E0B33DB1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7242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减15%–25%；123.61下方防守；收回127.00停止减仓。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BF970F-18A9-467C-B147-F3CD9059F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3434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CA2D02-4293-4E4C-A6C3-7D88D2CF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49580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04  09:25＋09:30–10:30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103476-15E8-44C9-832E-9F39602AC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50532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竞价涨幅&gt;2%不追；先看126.05与PCB板块同步性。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EA80CE-09EE-4353-B2ED-656B908E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12445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D3F743-FF82-4192-8FB5-AA2CD5B80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2768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05  10:30–14:00＋14:00–收盘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4C9B61-E69D-4246-8E1C-001DA92A6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2863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午后站稳129.06才转强；未触发则暂不操作。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E08FE4-7392-454E-9308-321E8816C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9055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065907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E534CE-302E-4254-81AE-50EF1917E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HENGRUI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5FB48F-B021-40B9-8A01-03E83A1E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239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恒瑞医药：缩量下探，公告催化待验证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4CB0B6-874A-480B-BCFD-D045DFDE8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097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9月11日收42.67元（-0.61%）；量减约23%，成交额减约24%。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B2164-83D0-492A-BCE3-01AA6FBF5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85950"/>
            <a:ext cx="11391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A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EC322D-D9CC-4C7B-BBD9-6F310AD4F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008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DAILY BRIEF  ·  2026.09.13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17D845-ACE5-4D37-A745-990E4784C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A1E185-63BB-4FD6-9616-910F7BB8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38375"/>
            <a:ext cx="2571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4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42.67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AA519C-1CE8-468F-9414-22522F006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76625"/>
            <a:ext cx="26289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成交80.26万手｜33.94亿元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B40068-F347-42AE-A057-7E5C73159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38750"/>
            <a:ext cx="26289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量 -22.7%｜额 -24.4%｜支撑41.89/41.50｜压力42.76/42.93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E7669F-9F2B-46A5-A357-7E2853A0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143125"/>
            <a:ext cx="9525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F513BE-DF0D-4DC3-9E3A-FA785259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1526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01  药物纳入突破性治疗名单｜偏多·中强·2–8季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9BDE35-B062-42C5-8466-84686BD8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1621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研发进度获得监管认可，临床与商业化仍需验证。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66B424-CF49-48A5-880F-1123B0662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7813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6CA015-3703-49A7-9AD4-8E7217F59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93370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02  海曲泊帕新增适应症获批｜偏多·中强·2–4季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8DB649-C7DE-4414-BE76-0C65CB21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94322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获批扩大使用范围，收入贡献仍看放量节奏。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DED569-495D-4984-802F-4869F4FEF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56235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9D28EB-D2E0-4A06-8F6A-B195E8F3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7147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03  A股回购报告书｜偏多·中·1–3月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1E4740-34B8-4C00-B885-4E0B33DB1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7242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回购预期提供估值支撑，实际节奏决定短期效果。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BF970F-18A9-467C-B147-F3CD9059F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3434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CA2D02-4293-4E4C-A6C3-7D88D2CF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49580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04  盘面结构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103476-15E8-44C9-832E-9F39602AC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50532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当日高42.76、低41.89；缩量下探后收回部分跌幅。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EA80CE-09EE-4353-B2ED-656B908E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12445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D3F743-FF82-4192-8FB5-AA2CD5B80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2768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05  风险点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4C9B61-E69D-4246-8E1C-001DA92A6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2863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公告属于中期催化，未站回42.93前不追反弹。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E08FE4-7392-454E-9308-321E8816C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9055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0659076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E534CE-302E-4254-81AE-50EF1917E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HENGRUI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5FB48F-B021-40B9-8A01-03E83A1E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239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恒瑞医药｜9月14日分时策略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4CB0B6-874A-480B-BCFD-D045DFDE8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097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公告催化与弱技术面冲突，防守优先。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B2164-83D0-492A-BCE3-01AA6FBF5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85950"/>
            <a:ext cx="11391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A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EC322D-D9CC-4C7B-BBD9-6F310AD4F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008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DAILY BRIEF  ·  2026.09.13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17D845-ACE5-4D37-A745-990E4784C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A1E185-63BB-4FD6-9616-910F7BB8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38375"/>
            <a:ext cx="2571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4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9/14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AA519C-1CE8-468F-9414-22522F006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76625"/>
            <a:ext cx="26289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基准：41.89–42.93修复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B40068-F347-42AE-A057-7E5C73159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38750"/>
            <a:ext cx="26289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中心路径：42.85→42.30→42.55→43.00→42.90。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E7669F-9F2B-46A5-A357-7E2853A0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143125"/>
            <a:ext cx="9525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F513BE-DF0D-4DC3-9E3A-FA785259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1526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01  强势｜放量站稳42.93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9BDE35-B062-42C5-8466-84686BD8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1621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回踩42.50不破加5%；总仓不超20%；跌回42.20失效。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66B424-CF49-48A5-880F-1123B0662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7813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6CA015-3703-49A7-9AD4-8E7217F59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93370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02  基准｜41.89–42.93修复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8DB649-C7DE-4414-BE76-0C65CB21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94322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参考仓位10%–15%；只看止跌确认；未触发暂不操作。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DED569-495D-4984-802F-4869F4FEF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56235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9D28EB-D2E0-4A06-8F6A-B195E8F3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7147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03  弱势｜放量跌破41.89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1E4740-34B8-4C00-B885-4E0B33DB1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7242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减15%–25%；41.50下方防守；快速收回42.20则失效。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BF970F-18A9-467C-B147-F3CD9059F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3434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CA2D02-4293-4E4C-A6C3-7D88D2CF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49580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04  09:25＋09:30–10:30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103476-15E8-44C9-832E-9F39602AC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50532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09:25先看41.89承接；不因公告催化盲目抄底。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EA80CE-09EE-4353-B2ED-656B908E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12445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D3F743-FF82-4192-8FB5-AA2CD5B80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276850"/>
            <a:ext cx="520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05  10:30–14:00＋14:00–收盘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4C9B61-E69D-4246-8E1C-001DA92A6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28637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午后站稳42.93才转强；未触发则暂不操作。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E08FE4-7392-454E-9308-321E8816C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905500"/>
            <a:ext cx="809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DD4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065907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5FD31F-63EA-4465-BD3E-35D4462A4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COMPARISON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D67D2D-6864-488D-B552-921976260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239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四股横向：立讯与沪电相对占优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808BDF-EE22-4053-8A39-F02C6B08D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097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六维排序基于9月11日收盘与截至9月13日07:45的信息。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2C25D4-19C5-4F2D-A61A-89C66B0F5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85950"/>
            <a:ext cx="11391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A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6199AE-54E9-4237-9C50-0F9FFDC5C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008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DAILY BRIEF  ·  2026.09.13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5A961F-C4CE-4951-9AFA-6646C0F73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9F1A94-667B-45A7-975B-BF312E24E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436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B675A3-1684-460B-9492-AB57AC712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72415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241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优先观察｜立讯精密、沪电股份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34A737-13E5-4A2C-A9E3-BCF785C4D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371850"/>
            <a:ext cx="333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隔夜科技上涨偏正面；只在55.92/129.06突破后加仓。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BFBF23-F6DF-4FFB-99B4-8A2AFC546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857750"/>
            <a:ext cx="333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A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AE02DB-3FC7-4468-A7E6-BBF0CB60B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048250"/>
            <a:ext cx="3333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看：回踩承接与突破量能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F3031D-0407-4A3A-BEDF-D8413D029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1907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436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ACD8E5-BD83-47F1-9D24-B48972F9B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72415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等待确认｜恒瑞医药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7426FC-DBC7-4931-BDE9-6E80665A4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371850"/>
            <a:ext cx="333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突破性治疗公告偏多；等待站回42.93。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B74EAD-112F-42AB-B6B2-388C0C4DE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4857750"/>
            <a:ext cx="333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A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19724B-64E6-46F1-B5F1-F632AC8C3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5048250"/>
            <a:ext cx="3333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看：量能能否匹配修复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BB0E9D-C4F8-44E8-890B-46D2FF613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1907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436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259EC0-7C59-4C5F-B5E9-C5E3FFC36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72415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759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风险回避｜京东方弱势抢反弹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B60457-E27A-4264-9BA4-C2B3194FA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371850"/>
            <a:ext cx="333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面板价格预期偏稳，但放量跌至5.21附近。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450C05-5E14-488C-BA5F-C678E7397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857750"/>
            <a:ext cx="333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A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E9E08B-7B7B-4E0F-BEB8-B7553B0BE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048250"/>
            <a:ext cx="3333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看：5.21与5.40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DE69C4-467E-41D0-B799-F84C7552B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762625"/>
            <a:ext cx="113919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212C52-8316-458E-BE54-A098006B1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84835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六维结论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E362C2-6E58-464B-9566-5AA86D3BD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810250"/>
            <a:ext cx="952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50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消息面：恒瑞&gt;沪电&gt;立讯&gt;京东方；风险收益：立讯&gt;沪电&gt;恒瑞&gt;京东方。</a:t>
            </a:r>
          </a:p>
        </p:txBody>
      </p:sp>
    </p:spTree>
    <p:extLst>
      <p:ext uri="{BB962C8B-B14F-4D97-AF65-F5344CB8AC3E}">
        <p14:creationId xmlns:p14="http://schemas.microsoft.com/office/powerpoint/2010/main" val="210555934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5FD31F-63EA-4465-BD3E-35D4462A4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RISK CONTROL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D67D2D-6864-488D-B552-921976260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239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今天只做被价格和量能同时确认的动作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808BDF-EE22-4053-8A39-F02C6B08D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097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周日观察版对应9月14日；美股反弹和油价回落偏正面，仍按A股量价执行。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2C25D4-19C5-4F2D-A61A-89C66B0F5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85950"/>
            <a:ext cx="11391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A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6199AE-54E9-4237-9C50-0F9FFDC5C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008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0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DAILY BRIEF  ·  2026.09.13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5A961F-C4CE-4951-9AFA-6646C0F73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9F1A94-667B-45A7-975B-BF312E24E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436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B675A3-1684-460B-9492-AB57AC712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72415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09:25 集合竞价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34A737-13E5-4A2C-A9E3-BCF785C4D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371850"/>
            <a:ext cx="333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记录跳空、竞价量与板块强弱。高开超过强势上限不追；低开未破支撑先观察。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BFBF23-F6DF-4FFB-99B4-8A2AFC546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857750"/>
            <a:ext cx="333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A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AE02DB-3FC7-4468-A7E6-BBF0CB60B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048250"/>
            <a:ext cx="3333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检查：竞价幅度、同板块方向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F3031D-0407-4A3A-BEDF-D8413D029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1907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436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ACD8E5-BD83-47F1-9D24-B48972F9B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72415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09:30–14:00 验证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7426FC-DBC7-4931-BDE9-6E80665A4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371850"/>
            <a:ext cx="333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10:30前看承接，10:30–14:00看量能延续；价格未到触发位则暂不操作。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B74EAD-112F-42AB-B6B2-388C0C4DE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4857750"/>
            <a:ext cx="333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A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19724B-64E6-46F1-B5F1-F632AC8C3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5048250"/>
            <a:ext cx="3333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检查：突破是否能回踩守住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BB0E9D-C4F8-44E8-890B-46D2FF613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1907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436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259EC0-7C59-4C5F-B5E9-C5E3FFC36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72415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14:00–收盘 风控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B60457-E27A-4264-9BA4-C2B3194FA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371850"/>
            <a:ext cx="333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16873"/>
                </a:solidFill>
                <a:latin typeface="PingFang SC"/>
                <a:ea typeface="PingFang SC"/>
                <a:cs typeface="PingFang SC"/>
              </a:rPr>
              <a:t>尾盘跌破失效位主动降仓；单股首次新增不超15%，组合仓位服从风险承受力。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450C05-5E14-488C-BA5F-C678E7397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857750"/>
            <a:ext cx="333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A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E9E08B-7B7B-4E0F-BEB8-B7553B0BE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048250"/>
            <a:ext cx="3333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检查：收盘位置、突发公告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DE69C4-467E-41D0-B799-F84C7552B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762625"/>
            <a:ext cx="113919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212C52-8316-458E-BE54-A098006B1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84835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3D8DFF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>
                <a:solidFill>
                  <a:srgbClr val="3D8DFF"/>
                </a:solidFill>
                <a:latin typeface="PingFang SC"/>
                <a:ea typeface="PingFang SC"/>
                <a:cs typeface="PingFang SC"/>
              </a:rPr>
              <a:t>统一原则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E362C2-6E58-464B-9566-5AA86D3BD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810250"/>
            <a:ext cx="952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80A0D"/>
                </a:solidFill>
                <a:latin typeface="PingFang SC"/>
                <a:ea typeface="PingFang SC"/>
                <a:cs typeface="PingFang SC"/>
              </a:defRPr>
            </a:pPr>
            <a:r>
              <a:rPr sz="1500" b="1">
                <a:solidFill>
                  <a:srgbClr val="080A0D"/>
                </a:solidFill>
                <a:latin typeface="PingFang SC"/>
                <a:ea typeface="PingFang SC"/>
                <a:cs typeface="PingFang SC"/>
              </a:rPr>
              <a:t>09:25偏离中心预测&gt;1%或首小时量能偏离&gt;50%时重算路径。分析为条件化推演，不构成投资建议。</a:t>
            </a:r>
          </a:p>
        </p:txBody>
      </p:sp>
    </p:spTree>
    <p:extLst>
      <p:ext uri="{BB962C8B-B14F-4D97-AF65-F5344CB8AC3E}">
        <p14:creationId xmlns:p14="http://schemas.microsoft.com/office/powerpoint/2010/main" val="21055593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2026-09-13T00:06:51.2140000Z</dcterms:created>
  <dcterms:modified xsi:type="dcterms:W3CDTF">2026-09-13T00:06:51.2140000Z</dcterms:modified>
</coreProperties>
</file>